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816" r:id="rId2"/>
  </p:sldMasterIdLst>
  <p:notesMasterIdLst>
    <p:notesMasterId r:id="rId33"/>
  </p:notesMasterIdLst>
  <p:sldIdLst>
    <p:sldId id="256" r:id="rId3"/>
    <p:sldId id="258" r:id="rId4"/>
    <p:sldId id="286" r:id="rId5"/>
    <p:sldId id="259" r:id="rId6"/>
    <p:sldId id="260" r:id="rId7"/>
    <p:sldId id="261" r:id="rId8"/>
    <p:sldId id="264" r:id="rId9"/>
    <p:sldId id="282" r:id="rId10"/>
    <p:sldId id="263" r:id="rId11"/>
    <p:sldId id="283" r:id="rId12"/>
    <p:sldId id="262" r:id="rId13"/>
    <p:sldId id="281" r:id="rId14"/>
    <p:sldId id="284" r:id="rId15"/>
    <p:sldId id="265" r:id="rId16"/>
    <p:sldId id="267" r:id="rId17"/>
    <p:sldId id="285" r:id="rId18"/>
    <p:sldId id="266" r:id="rId19"/>
    <p:sldId id="268" r:id="rId20"/>
    <p:sldId id="269" r:id="rId21"/>
    <p:sldId id="270" r:id="rId22"/>
    <p:sldId id="271" r:id="rId23"/>
    <p:sldId id="272" r:id="rId24"/>
    <p:sldId id="289" r:id="rId25"/>
    <p:sldId id="279" r:id="rId26"/>
    <p:sldId id="274" r:id="rId27"/>
    <p:sldId id="275" r:id="rId28"/>
    <p:sldId id="280" r:id="rId29"/>
    <p:sldId id="287" r:id="rId30"/>
    <p:sldId id="27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24662-858C-489E-AB23-8CBCCFB90165}" type="datetimeFigureOut">
              <a:rPr lang="el-GR" smtClean="0"/>
              <a:t>23/5/19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4C43-BEF6-4C68-8244-4ED53D8ADF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8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24C43-BEF6-4C68-8244-4ED53D8ADF1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82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88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13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7"/>
            <a:ext cx="5800725" cy="581183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88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4969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0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746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968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21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17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917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441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274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68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70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8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8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20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5"/>
            <a:ext cx="3867150" cy="36805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7555"/>
            <a:ext cx="3886201" cy="36805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5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5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33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5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3F62EA-33AF-4BC1-81A4-D6BE29D55458}" type="datetimeFigureOut">
              <a:rPr lang="el-GR" smtClean="0"/>
              <a:t>23/5/19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4B9426-0A47-4FF6-A4D2-DC98FFD7B6EF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A3F076-DAAB-4EF2-9506-039B0192D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7769CCB-B4F7-45A7-83BB-EC788FF3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84" y="1623022"/>
            <a:ext cx="4789311" cy="345173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02970AE-3AAD-4B36-B9A5-66F1B4163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223586"/>
            <a:ext cx="1382726" cy="1380386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EE73FD4-FF96-4089-A815-5E9A51A541BB}"/>
              </a:ext>
            </a:extLst>
          </p:cNvPr>
          <p:cNvSpPr/>
          <p:nvPr/>
        </p:nvSpPr>
        <p:spPr>
          <a:xfrm>
            <a:off x="-52846" y="2106858"/>
            <a:ext cx="4087730" cy="428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45" dirty="0">
                <a:solidFill>
                  <a:srgbClr val="CCECFF"/>
                </a:solidFill>
                <a:latin typeface="Cooper Black" panose="0208090404030B020404" pitchFamily="18" charset="0"/>
                <a:ea typeface="+mj-ea"/>
                <a:cs typeface="+mj-cs"/>
              </a:rPr>
              <a:t>MOLECULAR ENCAPSULTION</a:t>
            </a:r>
          </a:p>
          <a:p>
            <a:endParaRPr lang="en-US" sz="1200" spc="-45" dirty="0">
              <a:solidFill>
                <a:srgbClr val="CCEC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8005" algn="ctr">
              <a:spcBef>
                <a:spcPts val="225"/>
              </a:spcBef>
              <a:buClr>
                <a:srgbClr val="A04DA3"/>
              </a:buClr>
            </a:pPr>
            <a:r>
              <a:rPr lang="el-GR" sz="2000" dirty="0" err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Στουμπίδη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Ασπασία, Α.Μ. 1029</a:t>
            </a:r>
          </a:p>
          <a:p>
            <a:pPr marL="48005" algn="ctr">
              <a:spcBef>
                <a:spcPts val="225"/>
              </a:spcBef>
              <a:buClr>
                <a:srgbClr val="A04DA3"/>
              </a:buClr>
            </a:pPr>
            <a:r>
              <a:rPr lang="el-GR" sz="2000" dirty="0" err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Υπερμοριακή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Χημεία</a:t>
            </a:r>
          </a:p>
          <a:p>
            <a:pPr marL="48005" algn="ctr">
              <a:spcBef>
                <a:spcPts val="225"/>
              </a:spcBef>
              <a:buClr>
                <a:srgbClr val="A04DA3"/>
              </a:buClr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Υπεύθυνος καθηγητής: </a:t>
            </a:r>
            <a:r>
              <a:rPr lang="el-GR" sz="2000" dirty="0" err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Κουτσολέλος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Αθανάσιος</a:t>
            </a:r>
          </a:p>
          <a:p>
            <a:pPr marL="48005" algn="ctr">
              <a:spcBef>
                <a:spcPts val="225"/>
              </a:spcBef>
              <a:buClr>
                <a:srgbClr val="A04DA3"/>
              </a:buClr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23/05/19</a:t>
            </a:r>
          </a:p>
          <a:p>
            <a:endParaRPr lang="en-US" sz="2100" spc="-45" dirty="0">
              <a:solidFill>
                <a:srgbClr val="CCECFF"/>
              </a:solidFill>
              <a:latin typeface="Cooper Black" panose="0208090404030B020404" pitchFamily="18" charset="0"/>
              <a:ea typeface="+mj-ea"/>
              <a:cs typeface="+mj-cs"/>
            </a:endParaRPr>
          </a:p>
          <a:p>
            <a:endParaRPr lang="en-US" sz="2100" spc="-45" dirty="0">
              <a:solidFill>
                <a:srgbClr val="CCECFF"/>
              </a:solidFill>
              <a:latin typeface="Cooper Black" panose="0208090404030B020404" pitchFamily="18" charset="0"/>
              <a:ea typeface="+mj-ea"/>
              <a:cs typeface="+mj-cs"/>
            </a:endParaRPr>
          </a:p>
          <a:p>
            <a:endParaRPr lang="en-US" sz="2100" spc="-45" dirty="0">
              <a:solidFill>
                <a:srgbClr val="CCECFF"/>
              </a:solidFill>
              <a:latin typeface="Cooper Black" panose="0208090404030B020404" pitchFamily="18" charset="0"/>
              <a:ea typeface="+mj-ea"/>
              <a:cs typeface="+mj-cs"/>
            </a:endParaRPr>
          </a:p>
          <a:p>
            <a:endParaRPr lang="en-US" sz="2100" spc="-45" dirty="0">
              <a:solidFill>
                <a:srgbClr val="CCECFF"/>
              </a:solidFill>
              <a:latin typeface="Cooper Black" panose="0208090404030B020404" pitchFamily="18" charset="0"/>
              <a:ea typeface="+mj-ea"/>
              <a:cs typeface="+mj-cs"/>
            </a:endParaRPr>
          </a:p>
          <a:p>
            <a:endParaRPr lang="el-GR" sz="1350" dirty="0">
              <a:solidFill>
                <a:srgbClr val="CCECFF"/>
              </a:solidFill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EE7E869-F0E9-4DED-846F-D23A5A8C1E07}"/>
              </a:ext>
            </a:extLst>
          </p:cNvPr>
          <p:cNvSpPr/>
          <p:nvPr/>
        </p:nvSpPr>
        <p:spPr>
          <a:xfrm>
            <a:off x="1607810" y="4214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rgbClr val="9E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Πανεπιστήμιο Κρήτης</a:t>
            </a:r>
          </a:p>
          <a:p>
            <a:r>
              <a:rPr lang="el-GR" dirty="0">
                <a:solidFill>
                  <a:srgbClr val="9E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Τμήμα Χημείας</a:t>
            </a:r>
          </a:p>
        </p:txBody>
      </p:sp>
    </p:spTree>
    <p:extLst>
      <p:ext uri="{BB962C8B-B14F-4D97-AF65-F5344CB8AC3E}">
        <p14:creationId xmlns:p14="http://schemas.microsoft.com/office/powerpoint/2010/main" val="292781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AE72BE16-95CF-436F-A715-A1C0C2B3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A2101A-5C41-4093-9D5B-D9B8017D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23889"/>
            <a:ext cx="7877908" cy="4768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Μερικά σημαντικά ορόσημα στη χημεία μοριακού ξενιστή και μοριακής ενθυλάκωσης: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Cryptands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Cryptophanes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Calixarenes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B714DD48-FEC3-4DA2-86D8-B99751792F79}"/>
              </a:ext>
            </a:extLst>
          </p:cNvPr>
          <p:cNvSpPr txBox="1">
            <a:spLocks/>
          </p:cNvSpPr>
          <p:nvPr/>
        </p:nvSpPr>
        <p:spPr>
          <a:xfrm>
            <a:off x="703385" y="175158"/>
            <a:ext cx="7640516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Επεκτάσεις των μοριακών «κλωβών»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8AE2A3-51D0-46DF-8594-D721D6DFB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31" r="29341" b="62585"/>
          <a:stretch/>
        </p:blipFill>
        <p:spPr>
          <a:xfrm>
            <a:off x="4065563" y="2206208"/>
            <a:ext cx="3207434" cy="25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ACE8B90D-A877-48CC-8F38-569C0D4E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14" y="3202570"/>
            <a:ext cx="5340559" cy="28531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91E059-0827-4D61-A9A2-21A6FA6E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64587C-F1DD-414C-9B2D-EEBFF017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80160"/>
            <a:ext cx="7520941" cy="4160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3610B855-5E56-4D12-8A1C-DD4A82B47C1C}"/>
              </a:ext>
            </a:extLst>
          </p:cNvPr>
          <p:cNvSpPr txBox="1">
            <a:spLocks/>
          </p:cNvSpPr>
          <p:nvPr/>
        </p:nvSpPr>
        <p:spPr>
          <a:xfrm>
            <a:off x="0" y="175158"/>
            <a:ext cx="9143999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Calixarenes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7CCE2EF-8588-4D74-A272-8613BCAC8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3467968"/>
            <a:ext cx="2457543" cy="2405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AA793-9EF5-4B5B-ACF8-9AF67670B325}"/>
              </a:ext>
            </a:extLst>
          </p:cNvPr>
          <p:cNvSpPr txBox="1"/>
          <p:nvPr/>
        </p:nvSpPr>
        <p:spPr>
          <a:xfrm>
            <a:off x="2560320" y="1289074"/>
            <a:ext cx="5783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C. David </a:t>
            </a:r>
            <a:r>
              <a:rPr lang="en-US" dirty="0" err="1">
                <a:latin typeface="Comic Sans MS" panose="030F0702030302020204" pitchFamily="66" charset="0"/>
              </a:rPr>
              <a:t>Gutsche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στις αρχές </a:t>
            </a:r>
            <a:r>
              <a:rPr lang="en-US" dirty="0">
                <a:latin typeface="Comic Sans MS" panose="030F0702030302020204" pitchFamily="66" charset="0"/>
              </a:rPr>
              <a:t>1970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Κυκλικό ολιγομερές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Σύνθεση σε μεγάλες ποσότητες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Το όνομα </a:t>
            </a:r>
            <a:r>
              <a:rPr lang="en-US" dirty="0">
                <a:latin typeface="Comic Sans MS" panose="030F0702030302020204" pitchFamily="66" charset="0"/>
              </a:rPr>
              <a:t>calixarene</a:t>
            </a:r>
            <a:r>
              <a:rPr lang="el-GR" dirty="0">
                <a:latin typeface="Comic Sans MS" panose="030F0702030302020204" pitchFamily="66" charset="0"/>
              </a:rPr>
              <a:t> προέρχεται από την ελληνική λέξη "</a:t>
            </a:r>
            <a:r>
              <a:rPr lang="en-US" dirty="0">
                <a:latin typeface="Comic Sans MS" panose="030F0702030302020204" pitchFamily="66" charset="0"/>
              </a:rPr>
              <a:t>calix</a:t>
            </a:r>
            <a:r>
              <a:rPr lang="el-GR" dirty="0">
                <a:latin typeface="Comic Sans MS" panose="030F0702030302020204" pitchFamily="66" charset="0"/>
              </a:rPr>
              <a:t>",  όνομα για το δισκοπότηρο.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FDF94989-6847-4A40-BB6E-2DB97DA9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2" y="1280160"/>
            <a:ext cx="152400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91E059-0827-4D61-A9A2-21A6FA6EE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64587C-F1DD-414C-9B2D-EEBFF017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80160"/>
            <a:ext cx="7520941" cy="4160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3610B855-5E56-4D12-8A1C-DD4A82B47C1C}"/>
              </a:ext>
            </a:extLst>
          </p:cNvPr>
          <p:cNvSpPr txBox="1">
            <a:spLocks/>
          </p:cNvSpPr>
          <p:nvPr/>
        </p:nvSpPr>
        <p:spPr>
          <a:xfrm>
            <a:off x="0" y="175158"/>
            <a:ext cx="9143999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Calixarenes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C077E-BC1E-4075-B359-77D2952B2EF3}"/>
              </a:ext>
            </a:extLst>
          </p:cNvPr>
          <p:cNvSpPr txBox="1"/>
          <p:nvPr/>
        </p:nvSpPr>
        <p:spPr>
          <a:xfrm>
            <a:off x="1016390" y="4115985"/>
            <a:ext cx="711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Σχεδιασμός </a:t>
            </a:r>
            <a:r>
              <a:rPr lang="en-US" dirty="0">
                <a:latin typeface="Comic Sans MS" panose="030F0702030302020204" pitchFamily="66" charset="0"/>
              </a:rPr>
              <a:t>calix</a:t>
            </a:r>
            <a:r>
              <a:rPr lang="el-GR" dirty="0">
                <a:latin typeface="Comic Sans MS" panose="030F0702030302020204" pitchFamily="66" charset="0"/>
              </a:rPr>
              <a:t>[4]</a:t>
            </a:r>
            <a:r>
              <a:rPr lang="en-US" dirty="0" err="1">
                <a:latin typeface="Comic Sans MS" panose="030F0702030302020204" pitchFamily="66" charset="0"/>
              </a:rPr>
              <a:t>arenes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με διάφορες λειτουργικές ομάδες που έχουν μεγάλο αριθμό ατόμων δοτών,  που μπορούν να δεσμευτούν σε  κάποιο μεταλλικό κέντρο.        </a:t>
            </a:r>
            <a:r>
              <a:rPr lang="el-GR" dirty="0" err="1">
                <a:latin typeface="Comic Sans MS" panose="030F0702030302020204" pitchFamily="66" charset="0"/>
              </a:rPr>
              <a:t>συμπλοκοποίηση</a:t>
            </a:r>
            <a:r>
              <a:rPr lang="el-GR" dirty="0">
                <a:latin typeface="Comic Sans MS" panose="030F0702030302020204" pitchFamily="66" charset="0"/>
              </a:rPr>
              <a:t> μετάλλων όπως οι </a:t>
            </a:r>
            <a:r>
              <a:rPr lang="el-GR" dirty="0" err="1">
                <a:latin typeface="Comic Sans MS" panose="030F0702030302020204" pitchFamily="66" charset="0"/>
              </a:rPr>
              <a:t>λανθανίδες</a:t>
            </a:r>
            <a:r>
              <a:rPr lang="el-G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C64336BB-DCF6-47F7-8E98-6FAC8AEC453E}"/>
              </a:ext>
            </a:extLst>
          </p:cNvPr>
          <p:cNvSpPr/>
          <p:nvPr/>
        </p:nvSpPr>
        <p:spPr>
          <a:xfrm>
            <a:off x="5694149" y="4716149"/>
            <a:ext cx="309490" cy="323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ABA3DDC-D3EC-49CC-B204-543657B6A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58" y="1417321"/>
            <a:ext cx="7722284" cy="22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AE72BE16-95CF-436F-A715-A1C0C2B3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A2101A-5C41-4093-9D5B-D9B8017D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23889"/>
            <a:ext cx="7877908" cy="4768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Μερικά σημαντικά ορόσημα στη χημεία μοριακού ξενιστή και μοριακής ενθυλάκωσης: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Cryptands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Cryptophanes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Calixarenes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Cancerands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B714DD48-FEC3-4DA2-86D8-B99751792F79}"/>
              </a:ext>
            </a:extLst>
          </p:cNvPr>
          <p:cNvSpPr txBox="1">
            <a:spLocks/>
          </p:cNvSpPr>
          <p:nvPr/>
        </p:nvSpPr>
        <p:spPr>
          <a:xfrm>
            <a:off x="703385" y="175158"/>
            <a:ext cx="7640516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Επεκτάσεις των μοριακών «κλωβών»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D049992-2FAE-434E-82C2-BB80C8101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2" t="42770" r="64901" b="9041"/>
          <a:stretch/>
        </p:blipFill>
        <p:spPr>
          <a:xfrm>
            <a:off x="3896751" y="2351308"/>
            <a:ext cx="3221502" cy="289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5" y="1533633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C16245BE-2380-49A7-983D-06FA5B54C523}"/>
              </a:ext>
            </a:extLst>
          </p:cNvPr>
          <p:cNvSpPr txBox="1">
            <a:spLocks/>
          </p:cNvSpPr>
          <p:nvPr/>
        </p:nvSpPr>
        <p:spPr>
          <a:xfrm>
            <a:off x="0" y="175158"/>
            <a:ext cx="9143999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Carcerands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C87AFDC-AA41-4BFE-8D3B-0E295A1A0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01" y="3251433"/>
            <a:ext cx="7062314" cy="2689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A9699-5B28-4EDF-A8DD-67FC7B47FBB0}"/>
              </a:ext>
            </a:extLst>
          </p:cNvPr>
          <p:cNvSpPr txBox="1"/>
          <p:nvPr/>
        </p:nvSpPr>
        <p:spPr>
          <a:xfrm>
            <a:off x="3141009" y="1183456"/>
            <a:ext cx="5672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Donald J. Cram </a:t>
            </a:r>
            <a:r>
              <a:rPr lang="el-GR" dirty="0">
                <a:latin typeface="Comic Sans MS" panose="030F0702030302020204" pitchFamily="66" charset="0"/>
              </a:rPr>
              <a:t>το </a:t>
            </a:r>
            <a:r>
              <a:rPr lang="en-US" dirty="0">
                <a:latin typeface="Comic Sans MS" panose="030F0702030302020204" pitchFamily="66" charset="0"/>
              </a:rPr>
              <a:t>1985.</a:t>
            </a:r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Προέλευση  από το λατινικό «</a:t>
            </a:r>
            <a:r>
              <a:rPr lang="en-US" dirty="0" err="1">
                <a:latin typeface="Comic Sans MS" panose="030F0702030302020204" pitchFamily="66" charset="0"/>
              </a:rPr>
              <a:t>carcer</a:t>
            </a:r>
            <a:r>
              <a:rPr lang="el-GR" dirty="0">
                <a:latin typeface="Comic Sans MS" panose="030F0702030302020204" pitchFamily="66" charset="0"/>
              </a:rPr>
              <a:t>»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που σημαίνει φυλακή.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Κλειστό μοριακό δοχείο ή κάψουλα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Τα φιλοξενούμενα παγιδεύονται μόνιμα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l-GR" dirty="0">
                <a:latin typeface="Comic Sans MS" panose="030F0702030302020204" pitchFamily="66" charset="0"/>
              </a:rPr>
              <a:t>εκτός κ αν υπάρξει διάσπαση ομοιοπολικού δεσμού.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Το κλειστό </a:t>
            </a:r>
            <a:r>
              <a:rPr lang="el-GR" dirty="0" err="1">
                <a:latin typeface="Comic Sans MS" panose="030F0702030302020204" pitchFamily="66" charset="0"/>
              </a:rPr>
              <a:t>σύμπλοκο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host</a:t>
            </a:r>
            <a:r>
              <a:rPr lang="el-GR" dirty="0">
                <a:latin typeface="Comic Sans MS" panose="030F0702030302020204" pitchFamily="66" charset="0"/>
              </a:rPr>
              <a:t>-</a:t>
            </a:r>
            <a:r>
              <a:rPr lang="en-US" dirty="0">
                <a:latin typeface="Comic Sans MS" panose="030F0702030302020204" pitchFamily="66" charset="0"/>
              </a:rPr>
              <a:t>guest</a:t>
            </a:r>
            <a:r>
              <a:rPr lang="el-GR" dirty="0">
                <a:latin typeface="Comic Sans MS" panose="030F0702030302020204" pitchFamily="66" charset="0"/>
              </a:rPr>
              <a:t> ονομάζεται </a:t>
            </a:r>
            <a:r>
              <a:rPr lang="en-US" dirty="0" err="1">
                <a:latin typeface="Comic Sans MS" panose="030F0702030302020204" pitchFamily="66" charset="0"/>
              </a:rPr>
              <a:t>carceplex</a:t>
            </a:r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7B614B9-5779-4CFD-9CC4-7AAEDA373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152313"/>
            <a:ext cx="1319244" cy="1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8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0ED2F114-621A-43A4-A08D-4D37F3D5A918}"/>
              </a:ext>
            </a:extLst>
          </p:cNvPr>
          <p:cNvSpPr txBox="1">
            <a:spLocks/>
          </p:cNvSpPr>
          <p:nvPr/>
        </p:nvSpPr>
        <p:spPr>
          <a:xfrm>
            <a:off x="0" y="175158"/>
            <a:ext cx="9143999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Comic Sans MS" panose="030F0702030302020204" pitchFamily="66" charset="0"/>
              </a:rPr>
              <a:t>Hemicarcerands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3BFDC97-5A6B-4FC4-8793-4C2792C9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51" b="12514"/>
          <a:stretch/>
        </p:blipFill>
        <p:spPr>
          <a:xfrm>
            <a:off x="692512" y="3601329"/>
            <a:ext cx="2789245" cy="242799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445E61E-EA9F-4BF0-8FEE-E8FA2A51E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15438"/>
          <a:stretch/>
        </p:blipFill>
        <p:spPr>
          <a:xfrm>
            <a:off x="232119" y="988906"/>
            <a:ext cx="3017519" cy="2612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3E072-7F02-455C-9EC0-2F249E073063}"/>
              </a:ext>
            </a:extLst>
          </p:cNvPr>
          <p:cNvSpPr txBox="1"/>
          <p:nvPr/>
        </p:nvSpPr>
        <p:spPr>
          <a:xfrm>
            <a:off x="4009292" y="2295117"/>
            <a:ext cx="4107766" cy="278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93C40-C113-4578-BAD9-812B442C0022}"/>
              </a:ext>
            </a:extLst>
          </p:cNvPr>
          <p:cNvSpPr txBox="1"/>
          <p:nvPr/>
        </p:nvSpPr>
        <p:spPr>
          <a:xfrm>
            <a:off x="3812345" y="1971225"/>
            <a:ext cx="48885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Επιτρέπεται η έξοδος του έγκλειστου μορίου μετά από επαρκή θερμική επεξεργασία.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Το </a:t>
            </a:r>
            <a:r>
              <a:rPr lang="el-GR" dirty="0" err="1">
                <a:latin typeface="Comic Sans MS" panose="030F0702030302020204" pitchFamily="66" charset="0"/>
              </a:rPr>
              <a:t>σύμπλοκο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host</a:t>
            </a:r>
            <a:r>
              <a:rPr lang="el-GR" dirty="0">
                <a:latin typeface="Comic Sans MS" panose="030F0702030302020204" pitchFamily="66" charset="0"/>
              </a:rPr>
              <a:t>-</a:t>
            </a:r>
            <a:r>
              <a:rPr lang="en-US" dirty="0">
                <a:latin typeface="Comic Sans MS" panose="030F0702030302020204" pitchFamily="66" charset="0"/>
              </a:rPr>
              <a:t>guest</a:t>
            </a:r>
            <a:r>
              <a:rPr lang="el-GR" dirty="0">
                <a:latin typeface="Comic Sans MS" panose="030F0702030302020204" pitchFamily="66" charset="0"/>
              </a:rPr>
              <a:t> ονομάζεται </a:t>
            </a:r>
            <a:r>
              <a:rPr lang="en-US" dirty="0" err="1">
                <a:latin typeface="Comic Sans MS" panose="030F0702030302020204" pitchFamily="66" charset="0"/>
              </a:rPr>
              <a:t>hemicarceplex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K</a:t>
            </a:r>
            <a:r>
              <a:rPr lang="el-GR" dirty="0" err="1">
                <a:latin typeface="Comic Sans MS" panose="030F0702030302020204" pitchFamily="66" charset="0"/>
              </a:rPr>
              <a:t>ινητικά</a:t>
            </a:r>
            <a:r>
              <a:rPr lang="el-GR" dirty="0">
                <a:latin typeface="Comic Sans MS" panose="030F0702030302020204" pitchFamily="66" charset="0"/>
              </a:rPr>
              <a:t> σταθερά 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Εγκλεισμός φιλοξενούμενων ειδών με διάφορα μεγέθη και σχήματα, όπως </a:t>
            </a:r>
            <a:r>
              <a:rPr lang="en-US" dirty="0">
                <a:latin typeface="Comic Sans MS" panose="030F0702030302020204" pitchFamily="66" charset="0"/>
              </a:rPr>
              <a:t>H</a:t>
            </a:r>
            <a:r>
              <a:rPr lang="el-GR" baseline="-25000" dirty="0">
                <a:latin typeface="Comic Sans MS" panose="030F0702030302020204" pitchFamily="66" charset="0"/>
              </a:rPr>
              <a:t>2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  <a:r>
              <a:rPr lang="en-US" dirty="0">
                <a:latin typeface="Comic Sans MS" panose="030F0702030302020204" pitchFamily="66" charset="0"/>
              </a:rPr>
              <a:t>N</a:t>
            </a:r>
            <a:r>
              <a:rPr lang="el-GR" baseline="-25000" dirty="0">
                <a:latin typeface="Comic Sans MS" panose="030F0702030302020204" pitchFamily="66" charset="0"/>
              </a:rPr>
              <a:t>2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  <a:r>
              <a:rPr lang="en-US" dirty="0">
                <a:latin typeface="Comic Sans MS" panose="030F0702030302020204" pitchFamily="66" charset="0"/>
              </a:rPr>
              <a:t>O</a:t>
            </a:r>
            <a:r>
              <a:rPr lang="el-GR" baseline="-25000" dirty="0">
                <a:latin typeface="Comic Sans MS" panose="030F0702030302020204" pitchFamily="66" charset="0"/>
              </a:rPr>
              <a:t>2</a:t>
            </a:r>
            <a:r>
              <a:rPr lang="el-GR" dirty="0">
                <a:latin typeface="Comic Sans MS" panose="030F0702030302020204" pitchFamily="66" charset="0"/>
              </a:rPr>
              <a:t> και </a:t>
            </a:r>
            <a:r>
              <a:rPr lang="en-US" dirty="0" err="1">
                <a:latin typeface="Comic Sans MS" panose="030F0702030302020204" pitchFamily="66" charset="0"/>
              </a:rPr>
              <a:t>Xe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drug delivery, phase-transfer catalysis, molecular recognition</a:t>
            </a:r>
            <a:endParaRPr lang="el-GR" baseline="-25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29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AE72BE16-95CF-436F-A715-A1C0C2B3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A2101A-5C41-4093-9D5B-D9B8017D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23889"/>
            <a:ext cx="7877908" cy="4768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Μερικά σημαντικά ορόσημα στη χημεία μοριακού ξενιστή και μοριακής ενθυλάκωσης: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Cryptands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Cryptophanes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Calixarenes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Cancerands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Cucurbiturils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B714DD48-FEC3-4DA2-86D8-B99751792F79}"/>
              </a:ext>
            </a:extLst>
          </p:cNvPr>
          <p:cNvSpPr txBox="1">
            <a:spLocks/>
          </p:cNvSpPr>
          <p:nvPr/>
        </p:nvSpPr>
        <p:spPr>
          <a:xfrm>
            <a:off x="703385" y="175158"/>
            <a:ext cx="7640516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Επεκτάσεις των μοριακών «κλωβών»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E240732-56A4-4F96-8216-066987544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44" t="51136" r="38788" b="14395"/>
          <a:stretch/>
        </p:blipFill>
        <p:spPr>
          <a:xfrm>
            <a:off x="3862461" y="2721843"/>
            <a:ext cx="3195962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6C95CD3C-35D0-4CFB-8A66-B585A957C863}"/>
              </a:ext>
            </a:extLst>
          </p:cNvPr>
          <p:cNvSpPr txBox="1">
            <a:spLocks/>
          </p:cNvSpPr>
          <p:nvPr/>
        </p:nvSpPr>
        <p:spPr>
          <a:xfrm>
            <a:off x="0" y="175158"/>
            <a:ext cx="9143999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Cucurbiturils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85AFA0-D5C7-4608-A2CF-2EAAC80FDA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4"/>
          <a:stretch/>
        </p:blipFill>
        <p:spPr>
          <a:xfrm>
            <a:off x="6822967" y="3322460"/>
            <a:ext cx="2044653" cy="232376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45A2578-0F50-46C1-98EA-CBE80E2435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3"/>
          <a:stretch/>
        </p:blipFill>
        <p:spPr>
          <a:xfrm>
            <a:off x="837028" y="1211776"/>
            <a:ext cx="1538553" cy="1965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C3886D-0150-4AE5-A394-CB67A8F176EB}"/>
              </a:ext>
            </a:extLst>
          </p:cNvPr>
          <p:cNvSpPr txBox="1"/>
          <p:nvPr/>
        </p:nvSpPr>
        <p:spPr>
          <a:xfrm>
            <a:off x="2588455" y="1211776"/>
            <a:ext cx="5718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Σύνθεση για πρώτη φορά το 1905 από τον </a:t>
            </a:r>
            <a:r>
              <a:rPr lang="el-GR" dirty="0" err="1">
                <a:latin typeface="Comic Sans MS" panose="030F0702030302020204" pitchFamily="66" charset="0"/>
              </a:rPr>
              <a:t>Robert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Behrend</a:t>
            </a:r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Η δομή τους μοιάζει με το σχήμα μιας κολοκύθας </a:t>
            </a:r>
            <a:r>
              <a:rPr lang="el-GR" i="1" dirty="0" err="1">
                <a:latin typeface="Comic Sans MS" panose="030F0702030302020204" pitchFamily="66" charset="0"/>
              </a:rPr>
              <a:t>cucurbitaceae</a:t>
            </a:r>
            <a:r>
              <a:rPr lang="el-GR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Υψηλή συγγένεια  με θετικώς φορτισμένα μόρια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l-GR" dirty="0" err="1">
                <a:latin typeface="Comic Sans MS" panose="030F0702030302020204" pitchFamily="66" charset="0"/>
              </a:rPr>
              <a:t>rug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delivery</a:t>
            </a:r>
            <a:r>
              <a:rPr lang="en-US" dirty="0">
                <a:latin typeface="Comic Sans MS" panose="030F0702030302020204" pitchFamily="66" charset="0"/>
              </a:rPr>
              <a:t>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>
                <a:latin typeface="Comic Sans MS" panose="030F0702030302020204" pitchFamily="66" charset="0"/>
              </a:rPr>
              <a:t>Υπερμοριακοί</a:t>
            </a:r>
            <a:r>
              <a:rPr lang="el-GR" dirty="0">
                <a:latin typeface="Comic Sans MS" panose="030F0702030302020204" pitchFamily="66" charset="0"/>
              </a:rPr>
              <a:t> καταλύτες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2199E575-40CD-42D8-8B76-A3D79B866B7D}"/>
              </a:ext>
            </a:extLst>
          </p:cNvPr>
          <p:cNvGrpSpPr/>
          <p:nvPr/>
        </p:nvGrpSpPr>
        <p:grpSpPr>
          <a:xfrm>
            <a:off x="942535" y="3569932"/>
            <a:ext cx="5484678" cy="2445624"/>
            <a:chOff x="942535" y="3569932"/>
            <a:chExt cx="5484678" cy="2445624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E0666F04-1088-456A-9E03-97090B952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54"/>
            <a:stretch/>
          </p:blipFill>
          <p:spPr>
            <a:xfrm>
              <a:off x="942535" y="3569932"/>
              <a:ext cx="5484678" cy="19659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5A7BB3-3B16-40C4-A35E-E8A65784D90F}"/>
                </a:ext>
              </a:extLst>
            </p:cNvPr>
            <p:cNvSpPr txBox="1"/>
            <p:nvPr/>
          </p:nvSpPr>
          <p:spPr>
            <a:xfrm>
              <a:off x="4332697" y="5646224"/>
              <a:ext cx="163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omic Sans MS" panose="030F0702030302020204" pitchFamily="66" charset="0"/>
                </a:rPr>
                <a:t>C</a:t>
              </a:r>
              <a:r>
                <a:rPr lang="el-GR" baseline="-25000" dirty="0">
                  <a:latin typeface="Comic Sans MS" panose="030F0702030302020204" pitchFamily="66" charset="0"/>
                </a:rPr>
                <a:t>36</a:t>
              </a:r>
              <a:r>
                <a:rPr lang="el-GR" dirty="0">
                  <a:latin typeface="Comic Sans MS" panose="030F0702030302020204" pitchFamily="66" charset="0"/>
                </a:rPr>
                <a:t>H</a:t>
              </a:r>
              <a:r>
                <a:rPr lang="el-GR" baseline="-25000" dirty="0">
                  <a:latin typeface="Comic Sans MS" panose="030F0702030302020204" pitchFamily="66" charset="0"/>
                </a:rPr>
                <a:t>36</a:t>
              </a:r>
              <a:r>
                <a:rPr lang="el-GR" dirty="0">
                  <a:latin typeface="Comic Sans MS" panose="030F0702030302020204" pitchFamily="66" charset="0"/>
                </a:rPr>
                <a:t>N</a:t>
              </a:r>
              <a:r>
                <a:rPr lang="el-GR" baseline="-25000" dirty="0">
                  <a:latin typeface="Comic Sans MS" panose="030F0702030302020204" pitchFamily="66" charset="0"/>
                </a:rPr>
                <a:t>24</a:t>
              </a:r>
              <a:r>
                <a:rPr lang="el-GR" dirty="0">
                  <a:latin typeface="Comic Sans MS" panose="030F0702030302020204" pitchFamily="66" charset="0"/>
                </a:rPr>
                <a:t>O</a:t>
              </a:r>
              <a:r>
                <a:rPr lang="el-GR" baseline="-25000" dirty="0">
                  <a:latin typeface="Comic Sans MS" panose="030F0702030302020204" pitchFamily="66" charset="0"/>
                </a:rPr>
                <a:t>12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8AC115-CF9F-4E9A-991A-2FDCE0C1C7F9}"/>
                </a:ext>
              </a:extLst>
            </p:cNvPr>
            <p:cNvSpPr txBox="1"/>
            <p:nvPr/>
          </p:nvSpPr>
          <p:spPr>
            <a:xfrm>
              <a:off x="956603" y="5535892"/>
              <a:ext cx="163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mic Sans MS" panose="030F0702030302020204" pitchFamily="66" charset="0"/>
                </a:rPr>
                <a:t>Glycoluril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10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3BEF2AB6-1754-4756-B20F-29AB22A05F8E}"/>
              </a:ext>
            </a:extLst>
          </p:cNvPr>
          <p:cNvSpPr txBox="1">
            <a:spLocks/>
          </p:cNvSpPr>
          <p:nvPr/>
        </p:nvSpPr>
        <p:spPr>
          <a:xfrm>
            <a:off x="0" y="175158"/>
            <a:ext cx="9143999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Cucurbiturils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034E1A6-96DA-4E9F-AE7D-BDBC52153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46" y="1342700"/>
            <a:ext cx="7050728" cy="41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7F8930A4-1695-4919-B609-B55140B0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Comic Sans MS" panose="030F0702030302020204" pitchFamily="66" charset="0"/>
              </a:rPr>
              <a:t>Συνολικά…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9A95A-E67C-4388-9B11-5931D8581F42}"/>
              </a:ext>
            </a:extLst>
          </p:cNvPr>
          <p:cNvSpPr txBox="1"/>
          <p:nvPr/>
        </p:nvSpPr>
        <p:spPr>
          <a:xfrm>
            <a:off x="1051725" y="1285791"/>
            <a:ext cx="7063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Σημαντική επέκταση στο πεδίο των πιθανών μορίων που μπορούν να εγκλωβιστούν σε μόρια- ξενιστές</a:t>
            </a:r>
            <a:endParaRPr lang="en-US" dirty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 Ωστόσο, παρά την ταχεία ανάπτυξη της </a:t>
            </a:r>
            <a:r>
              <a:rPr lang="en-US" dirty="0">
                <a:latin typeface="Comic Sans MS" panose="030F0702030302020204" pitchFamily="66" charset="0"/>
              </a:rPr>
              <a:t>host</a:t>
            </a:r>
            <a:r>
              <a:rPr lang="el-GR" dirty="0">
                <a:latin typeface="Comic Sans MS" panose="030F0702030302020204" pitchFamily="66" charset="0"/>
              </a:rPr>
              <a:t>-</a:t>
            </a:r>
            <a:r>
              <a:rPr lang="en-US" dirty="0">
                <a:latin typeface="Comic Sans MS" panose="030F0702030302020204" pitchFamily="66" charset="0"/>
              </a:rPr>
              <a:t>guest </a:t>
            </a:r>
            <a:r>
              <a:rPr lang="el-GR" dirty="0">
                <a:latin typeface="Comic Sans MS" panose="030F0702030302020204" pitchFamily="66" charset="0"/>
              </a:rPr>
              <a:t>χημείας, η έρευνα πάνω στο </a:t>
            </a:r>
            <a:r>
              <a:rPr lang="en-US" dirty="0">
                <a:latin typeface="Comic Sans MS" panose="030F0702030302020204" pitchFamily="66" charset="0"/>
              </a:rPr>
              <a:t>molecular encapsulation</a:t>
            </a:r>
            <a:r>
              <a:rPr lang="el-GR" dirty="0">
                <a:latin typeface="Comic Sans MS" panose="030F0702030302020204" pitchFamily="66" charset="0"/>
              </a:rPr>
              <a:t> περιοριζόταν σε οργανικά ή ανόργανα μόρια μικρότερα από 1 </a:t>
            </a:r>
            <a:r>
              <a:rPr lang="en-US" dirty="0">
                <a:latin typeface="Comic Sans MS" panose="030F0702030302020204" pitchFamily="66" charset="0"/>
              </a:rPr>
              <a:t>nm.</a:t>
            </a:r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το μέγεθος της ίδιας της κοιλότητας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ήταν πολύ μικρό για να φιλοξενήσει μεγαλύτερα μόρια</a:t>
            </a:r>
            <a:endParaRPr lang="el-G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73EF18C-6EB0-4B6B-9A62-AFC890FF5D81}"/>
              </a:ext>
            </a:extLst>
          </p:cNvPr>
          <p:cNvGrpSpPr/>
          <p:nvPr/>
        </p:nvGrpSpPr>
        <p:grpSpPr>
          <a:xfrm>
            <a:off x="4069259" y="3128680"/>
            <a:ext cx="940902" cy="838535"/>
            <a:chOff x="4069259" y="3128680"/>
            <a:chExt cx="940902" cy="838535"/>
          </a:xfrm>
        </p:grpSpPr>
        <p:sp>
          <p:nvSpPr>
            <p:cNvPr id="7" name="Βέλος: Κάτω 6">
              <a:extLst>
                <a:ext uri="{FF2B5EF4-FFF2-40B4-BE49-F238E27FC236}">
                  <a16:creationId xmlns:a16="http://schemas.microsoft.com/office/drawing/2014/main" id="{CB1A8026-FB1D-45E9-A01A-4755263F2E6D}"/>
                </a:ext>
              </a:extLst>
            </p:cNvPr>
            <p:cNvSpPr/>
            <p:nvPr/>
          </p:nvSpPr>
          <p:spPr>
            <a:xfrm>
              <a:off x="4069259" y="3128680"/>
              <a:ext cx="940902" cy="8385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43D871-8537-4394-800F-774AB02A9D68}"/>
                </a:ext>
              </a:extLst>
            </p:cNvPr>
            <p:cNvSpPr txBox="1"/>
            <p:nvPr/>
          </p:nvSpPr>
          <p:spPr>
            <a:xfrm>
              <a:off x="4340089" y="3158664"/>
              <a:ext cx="321570" cy="654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?</a:t>
              </a:r>
              <a:endParaRPr lang="el-GR" sz="3600" dirty="0"/>
            </a:p>
          </p:txBody>
        </p:sp>
      </p:grp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F1F8097-460D-4F26-906C-F2D1EC71C3BB}"/>
              </a:ext>
            </a:extLst>
          </p:cNvPr>
          <p:cNvSpPr/>
          <p:nvPr/>
        </p:nvSpPr>
        <p:spPr>
          <a:xfrm>
            <a:off x="1028867" y="5000620"/>
            <a:ext cx="7021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Το επίπεδο της συνθετικής δυσκολίας, γενικά, κλιμακώνεται συναρτήσει του μοριακού βάρους του ξενιστή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l-G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93A469-6EC0-48E5-A064-A5A23AF7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CC3086-DD1A-4C93-BD53-9C2A94DB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98930"/>
            <a:ext cx="7587762" cy="32878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Ένας από τους σημαντικότερους τομείς μετά τη γέννηση της </a:t>
            </a:r>
            <a:r>
              <a:rPr lang="el-GR" dirty="0" err="1">
                <a:solidFill>
                  <a:schemeClr val="tx1"/>
                </a:solidFill>
                <a:latin typeface="Comic Sans MS" panose="030F0702030302020204" pitchFamily="66" charset="0"/>
              </a:rPr>
              <a:t>υπερμοριακής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χημείας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Ορισμός: ο περιορισμός ενός φιλοξενούμενου μορίου εντός της κοιλότητας ενός μοριακού ξενιστή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Άριστα σχεδιασμένες δομές, κάτι που διευκολύνει την ρύθμιση των φιλοξενούμενων μορίων.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267F53B3-FF1B-4927-966A-8940D3B671DA}"/>
              </a:ext>
            </a:extLst>
          </p:cNvPr>
          <p:cNvSpPr txBox="1">
            <a:spLocks/>
          </p:cNvSpPr>
          <p:nvPr/>
        </p:nvSpPr>
        <p:spPr>
          <a:xfrm>
            <a:off x="822959" y="175158"/>
            <a:ext cx="7520941" cy="1158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rgbClr val="0E161C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Τί είναι το </a:t>
            </a:r>
            <a:r>
              <a:rPr lang="el-GR" sz="3200" dirty="0" err="1">
                <a:solidFill>
                  <a:srgbClr val="0E161C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molecular</a:t>
            </a:r>
            <a:r>
              <a:rPr lang="el-GR" sz="3200" dirty="0">
                <a:solidFill>
                  <a:srgbClr val="0E161C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l-GR" sz="3200" dirty="0" err="1">
                <a:solidFill>
                  <a:srgbClr val="0E161C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encapsulation</a:t>
            </a:r>
            <a:r>
              <a:rPr lang="el-GR" sz="3200" dirty="0">
                <a:solidFill>
                  <a:srgbClr val="0E161C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 (μοριακή ενθυλάκωση );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04BBDFA-908F-42CE-A9D8-E1B63EC2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28" y="4061884"/>
            <a:ext cx="2180352" cy="2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9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513A07C5-D611-4CCB-A575-0E40E09A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Comic Sans MS" panose="030F0702030302020204" pitchFamily="66" charset="0"/>
              </a:rPr>
              <a:t>Πρακτική προσέγγιση..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77535-FE23-4B88-837E-34071F7C23A9}"/>
              </a:ext>
            </a:extLst>
          </p:cNvPr>
          <p:cNvSpPr txBox="1"/>
          <p:nvPr/>
        </p:nvSpPr>
        <p:spPr>
          <a:xfrm>
            <a:off x="1073426" y="1579995"/>
            <a:ext cx="7270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Κατασκευή της τελικής δομής του μορίου-ξενιστή με συνδυασμό πολλών στοιχείων.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omic Sans MS" panose="030F0702030302020204" pitchFamily="66" charset="0"/>
              </a:rPr>
              <a:t>Shinkai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κ.α. ανέφεραν τη δημιουργία ενός νέου τύπου μορίου-ξενιστή με βάση ένα διμερές του </a:t>
            </a:r>
            <a:r>
              <a:rPr lang="en-US" dirty="0" err="1">
                <a:latin typeface="Comic Sans MS" panose="030F0702030302020204" pitchFamily="66" charset="0"/>
              </a:rPr>
              <a:t>homooxacalix</a:t>
            </a:r>
            <a:r>
              <a:rPr lang="el-GR" dirty="0">
                <a:latin typeface="Comic Sans MS" panose="030F0702030302020204" pitchFamily="66" charset="0"/>
              </a:rPr>
              <a:t>[3]</a:t>
            </a:r>
            <a:r>
              <a:rPr lang="en-US" dirty="0" err="1">
                <a:latin typeface="Comic Sans MS" panose="030F0702030302020204" pitchFamily="66" charset="0"/>
              </a:rPr>
              <a:t>arene</a:t>
            </a:r>
            <a:r>
              <a:rPr lang="el-GR" dirty="0"/>
              <a:t>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CD1D36-B06B-455A-9D14-BA803E87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00" y="3162479"/>
            <a:ext cx="6790126" cy="28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3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E6FD6A1F-CD73-4658-BB82-8126FAAB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Comic Sans MS" panose="030F0702030302020204" pitchFamily="66" charset="0"/>
              </a:rPr>
              <a:t>Πρακτική προσέγγιση...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AD01302-2990-4D81-84AE-8C8B75794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155" r="20113" b="18424"/>
          <a:stretch/>
        </p:blipFill>
        <p:spPr>
          <a:xfrm>
            <a:off x="668420" y="1687160"/>
            <a:ext cx="8257734" cy="3483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41CA9-AE02-4181-A0DE-17655BC75010}"/>
              </a:ext>
            </a:extLst>
          </p:cNvPr>
          <p:cNvSpPr txBox="1"/>
          <p:nvPr/>
        </p:nvSpPr>
        <p:spPr>
          <a:xfrm>
            <a:off x="1152939" y="1285461"/>
            <a:ext cx="678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omic Sans MS" panose="030F0702030302020204" pitchFamily="66" charset="0"/>
              </a:rPr>
              <a:t>Rebek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κ.ά</a:t>
            </a:r>
            <a:r>
              <a:rPr lang="el-GR" dirty="0">
                <a:latin typeface="Comic Sans MS" panose="030F0702030302020204" pitchFamily="66" charset="0"/>
              </a:rPr>
              <a:t> πραγματοποίησαν τον εγκλεισμό </a:t>
            </a:r>
            <a:r>
              <a:rPr lang="el-GR" dirty="0" err="1">
                <a:latin typeface="Comic Sans MS" panose="030F0702030302020204" pitchFamily="66" charset="0"/>
              </a:rPr>
              <a:t>αλκανίων</a:t>
            </a:r>
            <a:r>
              <a:rPr lang="el-GR" dirty="0">
                <a:latin typeface="Comic Sans MS" panose="030F0702030302020204" pitchFamily="66" charset="0"/>
              </a:rPr>
              <a:t> μέσα σε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κυλινδρικές «κάψουλες».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E0ECBFF-5778-4CB1-B842-99A1BF682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3" y="5254027"/>
            <a:ext cx="8080549" cy="4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1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A4617736-73DF-4DA1-8E67-E9928BE1E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26" y="1111889"/>
            <a:ext cx="6448839" cy="371770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A1B4F04-4439-41C3-992D-AF6E45417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7"/>
          <a:stretch/>
        </p:blipFill>
        <p:spPr>
          <a:xfrm>
            <a:off x="443133" y="1502752"/>
            <a:ext cx="1895475" cy="3148016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E8213213-06EF-4B5C-843F-084773B9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174625"/>
            <a:ext cx="7521575" cy="81438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Comic Sans MS" panose="030F0702030302020204" pitchFamily="66" charset="0"/>
              </a:rPr>
              <a:t>Πρακτική προσέγγιση..</a:t>
            </a:r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E03C9FD2-A165-4F3F-BEC2-41E75ED51CF4}"/>
              </a:ext>
            </a:extLst>
          </p:cNvPr>
          <p:cNvGrpSpPr/>
          <p:nvPr/>
        </p:nvGrpSpPr>
        <p:grpSpPr>
          <a:xfrm>
            <a:off x="2822713" y="4740140"/>
            <a:ext cx="1470005" cy="1347872"/>
            <a:chOff x="2822713" y="4740140"/>
            <a:chExt cx="1470005" cy="13478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6AD680-0D42-4D19-A5B4-80797DD80168}"/>
                </a:ext>
              </a:extLst>
            </p:cNvPr>
            <p:cNvSpPr txBox="1"/>
            <p:nvPr/>
          </p:nvSpPr>
          <p:spPr>
            <a:xfrm>
              <a:off x="2822713" y="5534014"/>
              <a:ext cx="14700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</a:rPr>
                <a:t>Spacer</a:t>
              </a:r>
              <a:endParaRPr lang="el-GR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Βέλος: Δεξιό 9">
              <a:extLst>
                <a:ext uri="{FF2B5EF4-FFF2-40B4-BE49-F238E27FC236}">
                  <a16:creationId xmlns:a16="http://schemas.microsoft.com/office/drawing/2014/main" id="{E9AF398A-73D0-4AC1-A770-C603C42B8920}"/>
                </a:ext>
              </a:extLst>
            </p:cNvPr>
            <p:cNvSpPr/>
            <p:nvPr/>
          </p:nvSpPr>
          <p:spPr>
            <a:xfrm rot="16200000">
              <a:off x="3085501" y="4635392"/>
              <a:ext cx="793874" cy="10033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41511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id="{0436D0A8-566D-4627-866E-242F2C52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03" y="154745"/>
            <a:ext cx="8894297" cy="808893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Comic Sans MS" panose="030F0702030302020204" pitchFamily="66" charset="0"/>
              </a:rPr>
              <a:t>Τί γίνεται όμως με τις </a:t>
            </a:r>
            <a:r>
              <a:rPr lang="el-GR" sz="3200" dirty="0" err="1">
                <a:latin typeface="Comic Sans MS" panose="030F0702030302020204" pitchFamily="66" charset="0"/>
              </a:rPr>
              <a:t>πρωτεϊνες</a:t>
            </a:r>
            <a:r>
              <a:rPr lang="el-GR" sz="3200" dirty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43EBCB0E-7899-4142-B42B-4DD25DC17480}"/>
              </a:ext>
            </a:extLst>
          </p:cNvPr>
          <p:cNvGrpSpPr/>
          <p:nvPr/>
        </p:nvGrpSpPr>
        <p:grpSpPr>
          <a:xfrm>
            <a:off x="1644162" y="1971225"/>
            <a:ext cx="6105378" cy="2655277"/>
            <a:chOff x="1434905" y="1485035"/>
            <a:chExt cx="6105378" cy="26552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FF364C-8184-4D1E-AFFA-06ED998F5507}"/>
                </a:ext>
              </a:extLst>
            </p:cNvPr>
            <p:cNvSpPr txBox="1"/>
            <p:nvPr/>
          </p:nvSpPr>
          <p:spPr>
            <a:xfrm>
              <a:off x="1434905" y="1689290"/>
              <a:ext cx="610537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 algn="ctr">
                <a:buFont typeface="Arial" panose="020B0604020202020204" pitchFamily="34" charset="0"/>
                <a:buChar char="•"/>
              </a:pPr>
              <a:r>
                <a:rPr lang="el-GR" sz="2000" dirty="0">
                  <a:latin typeface="Comic Sans MS" panose="030F0702030302020204" pitchFamily="66" charset="0"/>
                </a:rPr>
                <a:t>Μέγεθος φιλοξενούμενων: έως 1</a:t>
              </a:r>
              <a:r>
                <a:rPr lang="en-US" sz="2000" dirty="0">
                  <a:latin typeface="Comic Sans MS" panose="030F0702030302020204" pitchFamily="66" charset="0"/>
                </a:rPr>
                <a:t>nm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sz="2000" dirty="0">
                <a:latin typeface="Comic Sans MS" panose="030F0702030302020204" pitchFamily="66" charset="0"/>
              </a:endParaRPr>
            </a:p>
            <a:p>
              <a:pPr algn="ctr"/>
              <a:endParaRPr lang="en-US" sz="2000" dirty="0">
                <a:latin typeface="Comic Sans MS" panose="030F0702030302020204" pitchFamily="66" charset="0"/>
              </a:endParaRPr>
            </a:p>
            <a:p>
              <a:pPr algn="ctr"/>
              <a:endParaRPr lang="en-US" sz="2000" dirty="0">
                <a:latin typeface="Comic Sans MS" panose="030F0702030302020204" pitchFamily="66" charset="0"/>
              </a:endParaRPr>
            </a:p>
            <a:p>
              <a:pPr algn="ctr"/>
              <a:endParaRPr lang="en-US" sz="2000" dirty="0">
                <a:latin typeface="Comic Sans MS" panose="030F0702030302020204" pitchFamily="66" charset="0"/>
              </a:endParaRPr>
            </a:p>
            <a:p>
              <a:pPr algn="ctr"/>
              <a:endParaRPr lang="en-US" sz="2000" dirty="0">
                <a:latin typeface="Comic Sans MS" panose="030F0702030302020204" pitchFamily="66" charset="0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l-GR" sz="2000" dirty="0">
                  <a:latin typeface="Comic Sans MS" panose="030F0702030302020204" pitchFamily="66" charset="0"/>
                </a:rPr>
                <a:t>Διάμετρος πρωτεϊνών: 4-5 </a:t>
              </a:r>
              <a:r>
                <a:rPr lang="en-US" sz="2000" dirty="0">
                  <a:latin typeface="Comic Sans MS" panose="030F0702030302020204" pitchFamily="66" charset="0"/>
                </a:rPr>
                <a:t>nm</a:t>
              </a:r>
              <a:endParaRPr lang="el-GR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7BCB6B7D-777E-431A-B9B1-466CCBDB8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955" y="1485035"/>
              <a:ext cx="2655277" cy="2655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573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0D1FB6F8-F83B-4C6C-B66F-4F06EF12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Πρωτεΐνες και 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molecular encapsulation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D893E-1292-4F76-9F3D-7BF2F4063046}"/>
              </a:ext>
            </a:extLst>
          </p:cNvPr>
          <p:cNvSpPr txBox="1"/>
          <p:nvPr/>
        </p:nvSpPr>
        <p:spPr>
          <a:xfrm>
            <a:off x="822959" y="1787598"/>
            <a:ext cx="6997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 Biomolecular capsules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8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 Polymeric media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 Self-assembled metal cages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23966-7E34-4C02-9D71-C0242446F515}"/>
              </a:ext>
            </a:extLst>
          </p:cNvPr>
          <p:cNvSpPr txBox="1"/>
          <p:nvPr/>
        </p:nvSpPr>
        <p:spPr>
          <a:xfrm>
            <a:off x="967153" y="4592308"/>
            <a:ext cx="7209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omic Sans MS" panose="030F0702030302020204" pitchFamily="66" charset="0"/>
              </a:rPr>
              <a:t>Στόχος: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omic Sans MS" panose="030F0702030302020204" pitchFamily="66" charset="0"/>
              </a:rPr>
              <a:t>Εγκλεισμός της </a:t>
            </a:r>
            <a:r>
              <a:rPr lang="el-GR" sz="2000" dirty="0" err="1">
                <a:latin typeface="Comic Sans MS" panose="030F0702030302020204" pitchFamily="66" charset="0"/>
              </a:rPr>
              <a:t>πρωτεϊνης</a:t>
            </a:r>
            <a:endParaRPr lang="el-GR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omic Sans MS" panose="030F0702030302020204" pitchFamily="66" charset="0"/>
              </a:rPr>
              <a:t>Έλεγχος λειτουργιών, ιδιοτήτων και σταθερότητας </a:t>
            </a:r>
          </a:p>
        </p:txBody>
      </p:sp>
    </p:spTree>
    <p:extLst>
      <p:ext uri="{BB962C8B-B14F-4D97-AF65-F5344CB8AC3E}">
        <p14:creationId xmlns:p14="http://schemas.microsoft.com/office/powerpoint/2010/main" val="33364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550963"/>
            <a:ext cx="8257734" cy="367253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EED6836-83E1-405C-BEFD-43292B032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72" y="1231586"/>
            <a:ext cx="3421339" cy="2853010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F61B6A57-4290-4C42-BB33-5C6F6C18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Βιομοριακές</a:t>
            </a:r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κάψουλες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F64F9-238A-47BD-BEB1-20DC93D4DEBD}"/>
              </a:ext>
            </a:extLst>
          </p:cNvPr>
          <p:cNvSpPr txBox="1"/>
          <p:nvPr/>
        </p:nvSpPr>
        <p:spPr>
          <a:xfrm>
            <a:off x="3699311" y="1336430"/>
            <a:ext cx="4265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Βρέθηκε ότι κάποια </a:t>
            </a:r>
            <a:r>
              <a:rPr lang="el-GR" dirty="0" err="1">
                <a:latin typeface="Comic Sans MS" panose="030F0702030302020204" pitchFamily="66" charset="0"/>
              </a:rPr>
              <a:t>καψίδια</a:t>
            </a:r>
            <a:r>
              <a:rPr lang="el-GR" dirty="0">
                <a:latin typeface="Comic Sans MS" panose="030F0702030302020204" pitchFamily="66" charset="0"/>
              </a:rPr>
              <a:t> πρωτεϊνών αποτελούν αποτελεσματικές κάψουλες για εγκλεισμό πρωτεΐνης.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Απλή προσέγγιση στην ενθυλάκωση της πρωτεΐνης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Η πρώτη ενθυλάκωση πρωτεΐνης εντός ενός πρωτεϊνικού δοχείου έγινε στη </a:t>
            </a:r>
            <a:r>
              <a:rPr lang="el-GR" dirty="0" err="1">
                <a:latin typeface="Comic Sans MS" panose="030F0702030302020204" pitchFamily="66" charset="0"/>
              </a:rPr>
              <a:t>συνθάση</a:t>
            </a:r>
            <a:r>
              <a:rPr lang="el-GR" dirty="0">
                <a:latin typeface="Comic Sans MS" panose="030F0702030302020204" pitchFamily="66" charset="0"/>
              </a:rPr>
              <a:t> της </a:t>
            </a:r>
            <a:r>
              <a:rPr lang="el-GR" dirty="0" err="1">
                <a:latin typeface="Comic Sans MS" panose="030F0702030302020204" pitchFamily="66" charset="0"/>
              </a:rPr>
              <a:t>λουμαζίνης</a:t>
            </a:r>
            <a:r>
              <a:rPr lang="el-GR" dirty="0">
                <a:latin typeface="Comic Sans MS" panose="030F0702030302020204" pitchFamily="66" charset="0"/>
              </a:rPr>
              <a:t> από το βακτήριο </a:t>
            </a:r>
            <a:r>
              <a:rPr lang="en-US" dirty="0" err="1">
                <a:latin typeface="Comic Sans MS" panose="030F0702030302020204" pitchFamily="66" charset="0"/>
              </a:rPr>
              <a:t>Aquifex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aeolicus</a:t>
            </a:r>
            <a:r>
              <a:rPr lang="el-G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DD876-6D73-4BD8-8390-411AE5238F28}"/>
              </a:ext>
            </a:extLst>
          </p:cNvPr>
          <p:cNvSpPr txBox="1"/>
          <p:nvPr/>
        </p:nvSpPr>
        <p:spPr>
          <a:xfrm>
            <a:off x="2127603" y="4815336"/>
            <a:ext cx="583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! Μειονεκτήματα: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bio-friendly </a:t>
            </a:r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απαραίτητες συνθήκες </a:t>
            </a:r>
            <a:r>
              <a:rPr lang="el-GR" dirty="0">
                <a:solidFill>
                  <a:srgbClr val="FF0000"/>
                </a:solidFill>
              </a:rPr>
              <a:t>!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9B89ACA2-5786-4F8B-A2DE-05A58FB9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Συνθετικές κάψουλες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49A4E-4B8A-44F8-832F-A04BE49D791E}"/>
              </a:ext>
            </a:extLst>
          </p:cNvPr>
          <p:cNvSpPr txBox="1"/>
          <p:nvPr/>
        </p:nvSpPr>
        <p:spPr>
          <a:xfrm>
            <a:off x="1205948" y="1298713"/>
            <a:ext cx="6586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Οι πρώτες συνθετικές κάψουλες ήταν οργανικά πολυμερή.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omic Sans MS" panose="030F0702030302020204" pitchFamily="66" charset="0"/>
              </a:rPr>
              <a:t>Εγκλεισμός μιας και μόνο πρωτεΐνης.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0F2C622B-CE60-4AEF-BA79-53F609DAFB36}"/>
              </a:ext>
            </a:extLst>
          </p:cNvPr>
          <p:cNvGrpSpPr/>
          <p:nvPr/>
        </p:nvGrpSpPr>
        <p:grpSpPr>
          <a:xfrm>
            <a:off x="443133" y="2069985"/>
            <a:ext cx="8075248" cy="3489302"/>
            <a:chOff x="268652" y="1869015"/>
            <a:chExt cx="8075248" cy="3489302"/>
          </a:xfrm>
        </p:grpSpPr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54CD7282-067B-4A3F-B907-34B3F875B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48" t="71984" r="48" b="-6101"/>
            <a:stretch/>
          </p:blipFill>
          <p:spPr>
            <a:xfrm>
              <a:off x="268652" y="1869015"/>
              <a:ext cx="8075248" cy="2065152"/>
            </a:xfrm>
            <a:prstGeom prst="rect">
              <a:avLst/>
            </a:prstGeom>
          </p:spPr>
        </p:pic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AB60CD29-787C-481D-9103-F037BB3E22DD}"/>
                </a:ext>
              </a:extLst>
            </p:cNvPr>
            <p:cNvGrpSpPr/>
            <p:nvPr/>
          </p:nvGrpSpPr>
          <p:grpSpPr>
            <a:xfrm>
              <a:off x="3630001" y="4161985"/>
              <a:ext cx="1378226" cy="1196332"/>
              <a:chOff x="3630000" y="4440280"/>
              <a:chExt cx="1378226" cy="1196332"/>
            </a:xfrm>
          </p:grpSpPr>
          <p:pic>
            <p:nvPicPr>
              <p:cNvPr id="9" name="Εικόνα 8">
                <a:extLst>
                  <a:ext uri="{FF2B5EF4-FFF2-40B4-BE49-F238E27FC236}">
                    <a16:creationId xmlns:a16="http://schemas.microsoft.com/office/drawing/2014/main" id="{9302BA9E-3839-455E-977D-C9914DD2E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8115" y="4440280"/>
                <a:ext cx="1301997" cy="813748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D4821F-9AA8-4DA6-81E7-2DAC2972108F}"/>
                  </a:ext>
                </a:extLst>
              </p:cNvPr>
              <p:cNvSpPr txBox="1"/>
              <p:nvPr/>
            </p:nvSpPr>
            <p:spPr>
              <a:xfrm>
                <a:off x="3630000" y="5267280"/>
                <a:ext cx="1378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Ακρυλικό ιόν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165468-6BC2-4B49-B3B0-6D58A0C3BDEE}"/>
              </a:ext>
            </a:extLst>
          </p:cNvPr>
          <p:cNvSpPr txBox="1"/>
          <p:nvPr/>
        </p:nvSpPr>
        <p:spPr>
          <a:xfrm>
            <a:off x="1664952" y="5713216"/>
            <a:ext cx="583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! Μειονέκτημα: η πρωτεΐνη μπορεί να διαχυθεί</a:t>
            </a:r>
            <a:r>
              <a:rPr lang="el-GR" dirty="0">
                <a:solidFill>
                  <a:srgbClr val="FF0000"/>
                </a:solidFill>
              </a:rPr>
              <a:t>!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7AF59FD-667D-4C02-AEC6-25FB93137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27" y="1787598"/>
            <a:ext cx="8030757" cy="3832861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4CB14E56-8069-4F92-BD57-9DF8340D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Self-assembled </a:t>
            </a:r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μεταλλικοί «κλωβοί»</a:t>
            </a:r>
          </a:p>
        </p:txBody>
      </p:sp>
    </p:spTree>
    <p:extLst>
      <p:ext uri="{BB962C8B-B14F-4D97-AF65-F5344CB8AC3E}">
        <p14:creationId xmlns:p14="http://schemas.microsoft.com/office/powerpoint/2010/main" val="2444909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D3ED0E6E-D74C-43B2-9D75-3AA6A14A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Self-assembled </a:t>
            </a:r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μεταλλικοί «κλωβοί»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EFC604F0-6591-4A1D-8FBC-3C35C6041255}"/>
              </a:ext>
            </a:extLst>
          </p:cNvPr>
          <p:cNvGrpSpPr/>
          <p:nvPr/>
        </p:nvGrpSpPr>
        <p:grpSpPr>
          <a:xfrm>
            <a:off x="822959" y="1446202"/>
            <a:ext cx="8124093" cy="3965596"/>
            <a:chOff x="1322875" y="1971225"/>
            <a:chExt cx="6498250" cy="2649757"/>
          </a:xfrm>
        </p:grpSpPr>
        <p:pic>
          <p:nvPicPr>
            <p:cNvPr id="2" name="Εικόνα 1">
              <a:extLst>
                <a:ext uri="{FF2B5EF4-FFF2-40B4-BE49-F238E27FC236}">
                  <a16:creationId xmlns:a16="http://schemas.microsoft.com/office/drawing/2014/main" id="{9499562B-6406-4B3C-A70B-96A28FBEF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137"/>
            <a:stretch/>
          </p:blipFill>
          <p:spPr>
            <a:xfrm>
              <a:off x="1322875" y="1971225"/>
              <a:ext cx="5851649" cy="2505238"/>
            </a:xfrm>
            <a:prstGeom prst="rect">
              <a:avLst/>
            </a:prstGeom>
          </p:spPr>
        </p:pic>
        <p:sp>
          <p:nvSpPr>
            <p:cNvPr id="3" name="Ορθογώνιο 2">
              <a:extLst>
                <a:ext uri="{FF2B5EF4-FFF2-40B4-BE49-F238E27FC236}">
                  <a16:creationId xmlns:a16="http://schemas.microsoft.com/office/drawing/2014/main" id="{597E5BF9-1878-44C1-81F3-2870D93288AA}"/>
                </a:ext>
              </a:extLst>
            </p:cNvPr>
            <p:cNvSpPr/>
            <p:nvPr/>
          </p:nvSpPr>
          <p:spPr>
            <a:xfrm>
              <a:off x="6794185" y="3945733"/>
              <a:ext cx="1026940" cy="6752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62162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4C6802E8-7422-4B38-A3C0-D98504BF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Comic Sans MS" panose="030F0702030302020204" pitchFamily="66" charset="0"/>
              </a:rPr>
              <a:t>Βιβλιογραφία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2557D-89FF-4435-810C-B9E031028066}"/>
              </a:ext>
            </a:extLst>
          </p:cNvPr>
          <p:cNvSpPr txBox="1"/>
          <p:nvPr/>
        </p:nvSpPr>
        <p:spPr>
          <a:xfrm>
            <a:off x="623374" y="1138706"/>
            <a:ext cx="82577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Daishi Fujita, </a:t>
            </a:r>
            <a:r>
              <a:rPr lang="it-IT" i="1" dirty="0"/>
              <a:t>Pure Appl. Chem</a:t>
            </a:r>
            <a:r>
              <a:rPr lang="it-IT" dirty="0"/>
              <a:t>. 2014; 86(1): 3–11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Hof F, Craig S, Nuckolls C, Rebek J, </a:t>
            </a:r>
            <a:r>
              <a:rPr lang="it-IT" i="1" dirty="0"/>
              <a:t>Angewandte Chemie - International Edition</a:t>
            </a:r>
            <a:r>
              <a:rPr lang="it-IT" dirty="0"/>
              <a:t>, 41 (9) (2002): 1488-1508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Menon, </a:t>
            </a:r>
            <a:r>
              <a:rPr lang="en-US" dirty="0" err="1"/>
              <a:t>Hirpara</a:t>
            </a:r>
            <a:r>
              <a:rPr lang="en-US" dirty="0"/>
              <a:t> ,</a:t>
            </a:r>
            <a:r>
              <a:rPr lang="en-US" dirty="0" err="1"/>
              <a:t>Harikrishnan</a:t>
            </a:r>
            <a:r>
              <a:rPr lang="en-US" dirty="0"/>
              <a:t>, </a:t>
            </a:r>
            <a:r>
              <a:rPr lang="en-US" i="1" dirty="0"/>
              <a:t>Reviews in Analytical Chemistry (</a:t>
            </a:r>
            <a:r>
              <a:rPr lang="en-US" dirty="0"/>
              <a:t>2004), 23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Hamilton A, </a:t>
            </a:r>
            <a:r>
              <a:rPr lang="en-US" i="1" dirty="0"/>
              <a:t>Elsevier</a:t>
            </a:r>
            <a:r>
              <a:rPr lang="en-US" dirty="0"/>
              <a:t>, (2009), 731-761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Brotin</a:t>
            </a:r>
            <a:r>
              <a:rPr lang="en-US" dirty="0"/>
              <a:t> T., </a:t>
            </a:r>
            <a:r>
              <a:rPr lang="en-US" dirty="0" err="1"/>
              <a:t>Dutasta</a:t>
            </a:r>
            <a:r>
              <a:rPr lang="en-US" dirty="0"/>
              <a:t> J., </a:t>
            </a:r>
            <a:r>
              <a:rPr lang="en-US" i="1" dirty="0"/>
              <a:t>Chemical Reviews </a:t>
            </a:r>
            <a:r>
              <a:rPr lang="en-US" dirty="0"/>
              <a:t>(2009) 109(1) 88-130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Warmuth</a:t>
            </a:r>
            <a:r>
              <a:rPr lang="en-US" dirty="0"/>
              <a:t> R, </a:t>
            </a:r>
            <a:r>
              <a:rPr lang="en-US" i="1" dirty="0"/>
              <a:t>John Wiley &amp; Sons</a:t>
            </a:r>
            <a:r>
              <a:rPr lang="en-US" dirty="0"/>
              <a:t>, Ltd,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Gokel</a:t>
            </a:r>
            <a:r>
              <a:rPr lang="en-US" dirty="0"/>
              <a:t> G. W., </a:t>
            </a:r>
            <a:r>
              <a:rPr lang="en-US" dirty="0" err="1"/>
              <a:t>Korzeniowski</a:t>
            </a:r>
            <a:r>
              <a:rPr lang="en-US" dirty="0"/>
              <a:t> S. </a:t>
            </a:r>
            <a:r>
              <a:rPr lang="en-US" i="1" dirty="0"/>
              <a:t>Macrocyclic Polyether Syntheses </a:t>
            </a:r>
            <a:r>
              <a:rPr lang="en-US" dirty="0"/>
              <a:t>(1982), 347–394.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Brotin</a:t>
            </a:r>
            <a:r>
              <a:rPr lang="en-US" dirty="0"/>
              <a:t> T., Martinez A., </a:t>
            </a:r>
            <a:r>
              <a:rPr lang="en-US" dirty="0" err="1"/>
              <a:t>Dutasta</a:t>
            </a:r>
            <a:r>
              <a:rPr lang="en-US" dirty="0"/>
              <a:t> JP. </a:t>
            </a:r>
            <a:r>
              <a:rPr lang="en-US" i="1" dirty="0"/>
              <a:t>Calixarenes and Beyond.(</a:t>
            </a:r>
            <a:r>
              <a:rPr lang="en-US" dirty="0"/>
              <a:t>2016), </a:t>
            </a:r>
            <a:r>
              <a:rPr lang="el-GR" dirty="0"/>
              <a:t> 525-557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D.M. </a:t>
            </a:r>
            <a:r>
              <a:rPr lang="en-US" dirty="0" err="1"/>
              <a:t>Roundhill</a:t>
            </a:r>
            <a:r>
              <a:rPr lang="en-US" dirty="0"/>
              <a:t>, </a:t>
            </a:r>
            <a:r>
              <a:rPr lang="en-US" i="1" dirty="0"/>
              <a:t>Comprehensive Coordination Chemistry II</a:t>
            </a:r>
            <a:r>
              <a:rPr lang="en-US" dirty="0"/>
              <a:t>,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Khaleel I. Assaf and Werner M. Nau</a:t>
            </a:r>
            <a:r>
              <a:rPr lang="en-US" i="1" dirty="0"/>
              <a:t>, </a:t>
            </a:r>
            <a:r>
              <a:rPr lang="it-IT" i="1" dirty="0"/>
              <a:t>Chem. Soc. Rev</a:t>
            </a:r>
            <a:r>
              <a:rPr lang="it-IT" dirty="0"/>
              <a:t>., 2015, 44, 394-418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Joachim Steinke Ramon </a:t>
            </a:r>
            <a:r>
              <a:rPr lang="en-US" dirty="0" err="1"/>
              <a:t>Vilar</a:t>
            </a:r>
            <a:r>
              <a:rPr lang="en-US" dirty="0"/>
              <a:t>, </a:t>
            </a:r>
            <a:r>
              <a:rPr lang="en-US" i="1" dirty="0"/>
              <a:t>Supramolecular Chemistry of </a:t>
            </a:r>
            <a:r>
              <a:rPr lang="en-US" i="1" dirty="0" err="1"/>
              <a:t>Nanomaterials,</a:t>
            </a:r>
            <a:r>
              <a:rPr lang="en-US" dirty="0" err="1"/>
              <a:t>Lecture</a:t>
            </a:r>
            <a:r>
              <a:rPr lang="en-US" dirty="0"/>
              <a:t>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Yan, M., Ge, J., Liu, Z., &amp; Ouyang, P. </a:t>
            </a:r>
            <a:r>
              <a:rPr lang="en-US" i="1" dirty="0"/>
              <a:t>Journal of the American Chemical Society</a:t>
            </a:r>
            <a:r>
              <a:rPr lang="en-US" dirty="0"/>
              <a:t>, (2006), 128(34), 11008–11009.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Ajami</a:t>
            </a:r>
            <a:r>
              <a:rPr lang="en-US" dirty="0"/>
              <a:t>, D., &amp; </a:t>
            </a:r>
            <a:r>
              <a:rPr lang="en-US" dirty="0" err="1"/>
              <a:t>Rebek</a:t>
            </a:r>
            <a:r>
              <a:rPr lang="en-US" dirty="0"/>
              <a:t>, J. (2009) </a:t>
            </a:r>
            <a:r>
              <a:rPr lang="en-US" i="1" dirty="0"/>
              <a:t>Nature Chemistry</a:t>
            </a:r>
            <a:r>
              <a:rPr lang="en-US" dirty="0"/>
              <a:t>, 1(1), 87–90.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Tominaga, M., Suzuki et al, </a:t>
            </a:r>
            <a:r>
              <a:rPr lang="en-US" i="1" dirty="0" err="1"/>
              <a:t>Angewandte</a:t>
            </a:r>
            <a:r>
              <a:rPr lang="en-US" i="1" dirty="0"/>
              <a:t> </a:t>
            </a:r>
            <a:r>
              <a:rPr lang="en-US" i="1" dirty="0" err="1"/>
              <a:t>Chemie</a:t>
            </a:r>
            <a:r>
              <a:rPr lang="en-US" i="1" dirty="0"/>
              <a:t> International Edition</a:t>
            </a:r>
            <a:r>
              <a:rPr lang="en-US" dirty="0"/>
              <a:t>, (2004), 43(42), 5621–5625.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161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F20AC4-10F3-4344-AA71-3107B7473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5481" y="1431694"/>
            <a:ext cx="7543801" cy="42651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Η αλληλεπίδραση μεταξύ φιλοξενούμενου μορίου- ξενιστή γίνεται μέσω δεσμών υδρογόνου και δεσμούς τύπου μέταλλο-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ligands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Εύκολη αντιστρεψιμότητα και αξιόπιστη </a:t>
            </a:r>
            <a:r>
              <a:rPr lang="el-GR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κατευθυντικότητα</a:t>
            </a:r>
            <a:endParaRPr lang="el-GR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Δεσμοί υδρογόνου</a:t>
            </a:r>
            <a:r>
              <a:rPr lang="el-G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: μεγάλη ελαστικότητα και ταχύτερη ισορροπία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Δεσμοί τύπου μέταλλο-</a:t>
            </a:r>
            <a:r>
              <a:rPr lang="en-US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ligands</a:t>
            </a:r>
            <a:r>
              <a:rPr lang="el-G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: μεγάλη αντοχή και ακαμψία</a:t>
            </a:r>
            <a:endParaRPr 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82" y="3814010"/>
            <a:ext cx="2699218" cy="2145532"/>
          </a:xfrm>
          <a:prstGeom prst="rect">
            <a:avLst/>
          </a:prstGeom>
        </p:spPr>
      </p:pic>
      <p:sp>
        <p:nvSpPr>
          <p:cNvPr id="8" name="Τίτλος 1">
            <a:extLst>
              <a:ext uri="{FF2B5EF4-FFF2-40B4-BE49-F238E27FC236}">
                <a16:creationId xmlns:a16="http://schemas.microsoft.com/office/drawing/2014/main" id="{3CAF8134-771D-4D96-975B-8DE8CB83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Δεσμοί</a:t>
            </a:r>
          </a:p>
        </p:txBody>
      </p:sp>
    </p:spTree>
    <p:extLst>
      <p:ext uri="{BB962C8B-B14F-4D97-AF65-F5344CB8AC3E}">
        <p14:creationId xmlns:p14="http://schemas.microsoft.com/office/powerpoint/2010/main" val="3246218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1785B8CF-6C31-4B76-A86E-02584DA5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Comic Sans MS" panose="030F0702030302020204" pitchFamily="66" charset="0"/>
              </a:rPr>
              <a:t>Ευχαριστώ για την προσοχή σας!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01D5222-ADDE-4928-A51D-96D68D077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77" y="1230381"/>
            <a:ext cx="4221646" cy="46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7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B8FE94C-D20C-42BD-B46A-A1488898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49FC02E-6AF9-4E3D-8F42-58833ED3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Comic Sans MS" panose="030F0702030302020204" pitchFamily="66" charset="0"/>
              </a:rPr>
              <a:t>Ιστορική αναδρομή…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3681B3-708E-442F-B1EE-F31D743C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64566"/>
            <a:ext cx="7543801" cy="4504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Η ανακάλυψη της μοριακής ενθυλάκωσης </a:t>
            </a:r>
            <a:r>
              <a:rPr lang="el-GR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συνέπεσε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με την ανακάλυψη των </a:t>
            </a:r>
            <a:r>
              <a:rPr lang="el-GR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κυκλοδεξτρινών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και των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crown ethers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-&gt; κλασσικά παραδείγματα -&gt; για το σχεδιασμό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και τη σύνθεση των μεταγενέστερων εξελιγμένων μορίων 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  <a:latin typeface="Comic Sans MS" panose="030F0702030302020204" pitchFamily="66" charset="0"/>
              </a:rPr>
              <a:t>κυκλοδεξτρίνες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-&gt; φυσικώς ενυπάρχοντες </a:t>
            </a:r>
            <a:r>
              <a:rPr lang="el-GR" dirty="0" err="1">
                <a:solidFill>
                  <a:schemeClr val="tx1"/>
                </a:solidFill>
                <a:latin typeface="Comic Sans MS" panose="030F0702030302020204" pitchFamily="66" charset="0"/>
              </a:rPr>
              <a:t>υπερμοριακοί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ξενιστές.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2F7B914-3AA1-40F1-BDD4-C622669CC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53" y="3351256"/>
            <a:ext cx="6098894" cy="25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1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1E372BD6-26A7-4121-83E5-C7E7F9F9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1C9486-53AB-429A-A2E1-9CCA7B15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06474"/>
            <a:ext cx="7543801" cy="44626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Οι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Crown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ethers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είναι οι πρώτοι αναφερόμενοι συνθετικοί μοριακοί ξενιστές που περιγράφονται από τον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Pedersen 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το 1967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ισχυρή συμπεριφορά εγκλεισμού προς ορισμένα </a:t>
            </a:r>
            <a:r>
              <a:rPr lang="el-GR" dirty="0" err="1">
                <a:solidFill>
                  <a:schemeClr val="tx1"/>
                </a:solidFill>
                <a:latin typeface="Comic Sans MS" panose="030F0702030302020204" pitchFamily="66" charset="0"/>
              </a:rPr>
              <a:t>κατιόντα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, σχηματίζοντας </a:t>
            </a:r>
            <a:r>
              <a:rPr lang="el-GR" dirty="0" err="1">
                <a:solidFill>
                  <a:schemeClr val="tx1"/>
                </a:solidFill>
                <a:latin typeface="Comic Sans MS" panose="030F0702030302020204" pitchFamily="66" charset="0"/>
              </a:rPr>
              <a:t>σύμπλοκα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28F2A1-0803-4292-98B9-8338E534A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6" y="2953665"/>
            <a:ext cx="8257734" cy="2168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0BC0CA-83A1-4955-961D-0265BE607F36}"/>
              </a:ext>
            </a:extLst>
          </p:cNvPr>
          <p:cNvSpPr txBox="1"/>
          <p:nvPr/>
        </p:nvSpPr>
        <p:spPr>
          <a:xfrm>
            <a:off x="3749700" y="5195324"/>
            <a:ext cx="6013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</a:t>
            </a:r>
            <a:r>
              <a:rPr lang="en-US" sz="1350" baseline="30000" dirty="0"/>
              <a:t>+</a:t>
            </a:r>
            <a:endParaRPr lang="el-GR" sz="135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5BFA5-4044-4E83-BF01-C679B4A6C122}"/>
              </a:ext>
            </a:extLst>
          </p:cNvPr>
          <p:cNvSpPr txBox="1"/>
          <p:nvPr/>
        </p:nvSpPr>
        <p:spPr>
          <a:xfrm>
            <a:off x="2416129" y="5195324"/>
            <a:ext cx="485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Na</a:t>
            </a:r>
            <a:r>
              <a:rPr lang="en-US" sz="1350" baseline="30000" dirty="0"/>
              <a:t>+</a:t>
            </a:r>
            <a:endParaRPr lang="el-GR" sz="1350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6E60E-F5A7-4397-AE51-F2213354380E}"/>
              </a:ext>
            </a:extLst>
          </p:cNvPr>
          <p:cNvSpPr txBox="1"/>
          <p:nvPr/>
        </p:nvSpPr>
        <p:spPr>
          <a:xfrm>
            <a:off x="1058596" y="5230235"/>
            <a:ext cx="3798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Li</a:t>
            </a:r>
            <a:r>
              <a:rPr lang="en-US" sz="1350" baseline="30000" dirty="0"/>
              <a:t>+</a:t>
            </a:r>
            <a:endParaRPr lang="el-GR" sz="1350" baseline="30000" dirty="0"/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27A305A1-0828-4989-8E62-FBB45A69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75158"/>
            <a:ext cx="7520941" cy="813748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Comic Sans MS" panose="030F0702030302020204" pitchFamily="66" charset="0"/>
              </a:rPr>
              <a:t>Ιστορική αναδρομή…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E80CEFB0-BAF0-4E83-B3E6-A64FEBCB621B}"/>
              </a:ext>
            </a:extLst>
          </p:cNvPr>
          <p:cNvGrpSpPr/>
          <p:nvPr/>
        </p:nvGrpSpPr>
        <p:grpSpPr>
          <a:xfrm>
            <a:off x="6384159" y="4994706"/>
            <a:ext cx="1982601" cy="1291956"/>
            <a:chOff x="6384159" y="4994706"/>
            <a:chExt cx="1982601" cy="1291956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47C4A163-3ACD-4927-8B47-A43673D69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140" y="4994706"/>
              <a:ext cx="892917" cy="988906"/>
            </a:xfrm>
            <a:prstGeom prst="rect">
              <a:avLst/>
            </a:prstGeom>
          </p:spPr>
        </p:pic>
        <p:sp>
          <p:nvSpPr>
            <p:cNvPr id="10" name="Ορθογώνιο 9">
              <a:extLst>
                <a:ext uri="{FF2B5EF4-FFF2-40B4-BE49-F238E27FC236}">
                  <a16:creationId xmlns:a16="http://schemas.microsoft.com/office/drawing/2014/main" id="{837203CE-5783-4BA3-93F0-DB2B25C8C9B0}"/>
                </a:ext>
              </a:extLst>
            </p:cNvPr>
            <p:cNvSpPr/>
            <p:nvPr/>
          </p:nvSpPr>
          <p:spPr>
            <a:xfrm>
              <a:off x="6384159" y="5886552"/>
              <a:ext cx="19826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ethylene oxide</a:t>
              </a:r>
              <a:endParaRPr lang="el-GR" sz="2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AE72BE16-95CF-436F-A715-A1C0C2B3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A2101A-5C41-4093-9D5B-D9B8017D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23889"/>
            <a:ext cx="7877908" cy="4768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Μερικά σημαντικά ορόσημα στη χημεία μοριακού ξενιστή και μοριακής ενθυλάκωσης: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Cryptands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B714DD48-FEC3-4DA2-86D8-B99751792F79}"/>
              </a:ext>
            </a:extLst>
          </p:cNvPr>
          <p:cNvSpPr txBox="1">
            <a:spLocks/>
          </p:cNvSpPr>
          <p:nvPr/>
        </p:nvSpPr>
        <p:spPr>
          <a:xfrm>
            <a:off x="703385" y="175158"/>
            <a:ext cx="7640516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Επεκτάσεις των μοριακών «κλωβών»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E9D2B68-B2E6-45FB-AD4A-6916A28BF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4" t="6557" r="82412" b="63156"/>
          <a:stretch/>
        </p:blipFill>
        <p:spPr>
          <a:xfrm>
            <a:off x="3724420" y="2921008"/>
            <a:ext cx="2074985" cy="21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3FE33D-6CAE-430C-8259-F71CEB60E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/>
          <a:stretch/>
        </p:blipFill>
        <p:spPr>
          <a:xfrm>
            <a:off x="443133" y="3459358"/>
            <a:ext cx="8535376" cy="22125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21150-83AB-4C53-83D1-30B37D69348D}"/>
              </a:ext>
            </a:extLst>
          </p:cNvPr>
          <p:cNvSpPr txBox="1"/>
          <p:nvPr/>
        </p:nvSpPr>
        <p:spPr>
          <a:xfrm>
            <a:off x="0" y="1149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Cryptands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0885E00-41E6-481D-A3AE-FFB31DD60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r="21690"/>
          <a:stretch/>
        </p:blipFill>
        <p:spPr>
          <a:xfrm>
            <a:off x="745588" y="1191358"/>
            <a:ext cx="1364566" cy="1850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742AB1-C2CA-4196-B48D-5BDE9EEDE975}"/>
              </a:ext>
            </a:extLst>
          </p:cNvPr>
          <p:cNvSpPr txBox="1"/>
          <p:nvPr/>
        </p:nvSpPr>
        <p:spPr>
          <a:xfrm>
            <a:off x="2544316" y="1126016"/>
            <a:ext cx="5854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Jean-Marie Lehn </a:t>
            </a:r>
            <a:r>
              <a:rPr lang="el-GR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το</a:t>
            </a:r>
            <a:r>
              <a:rPr lang="en-US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 1969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Ονομασία από το ελληνικό </a:t>
            </a:r>
            <a:r>
              <a:rPr lang="en-US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“</a:t>
            </a:r>
            <a:r>
              <a:rPr lang="en-US" sz="2000" dirty="0" err="1">
                <a:solidFill>
                  <a:srgbClr val="0E161C"/>
                </a:solidFill>
                <a:latin typeface="Comic Sans MS" panose="030F0702030302020204" pitchFamily="66" charset="0"/>
              </a:rPr>
              <a:t>kruptos</a:t>
            </a:r>
            <a:r>
              <a:rPr lang="en-US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”</a:t>
            </a:r>
            <a:endParaRPr lang="el-GR" sz="2000" dirty="0">
              <a:solidFill>
                <a:srgbClr val="0E161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Αντίστοιχα μεταλλικά </a:t>
            </a:r>
            <a:r>
              <a:rPr lang="el-GR" sz="2000" dirty="0" err="1">
                <a:solidFill>
                  <a:srgbClr val="0E161C"/>
                </a:solidFill>
                <a:latin typeface="Comic Sans MS" panose="030F0702030302020204" pitchFamily="66" charset="0"/>
              </a:rPr>
              <a:t>σύμπλοκα</a:t>
            </a:r>
            <a:r>
              <a:rPr lang="el-GR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cryptates</a:t>
            </a:r>
            <a:endParaRPr lang="el-GR" sz="2000" dirty="0">
              <a:solidFill>
                <a:srgbClr val="0E161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Μέγιστη επιλεκτικότητα και ισχυρότατη ικανότητα δέσμευσης </a:t>
            </a:r>
            <a:r>
              <a:rPr lang="el-GR" sz="2000" dirty="0" err="1">
                <a:solidFill>
                  <a:srgbClr val="0E161C"/>
                </a:solidFill>
                <a:latin typeface="Comic Sans MS" panose="030F0702030302020204" pitchFamily="66" charset="0"/>
              </a:rPr>
              <a:t>κατιόντων</a:t>
            </a:r>
            <a:r>
              <a:rPr lang="el-GR" sz="2000" dirty="0">
                <a:solidFill>
                  <a:srgbClr val="0E161C"/>
                </a:solidFill>
                <a:latin typeface="Comic Sans MS" panose="030F0702030302020204" pitchFamily="66" charset="0"/>
              </a:rPr>
              <a:t>, ανιόντων και ουδέτερων μορίων.</a:t>
            </a:r>
            <a:endParaRPr lang="en-US" sz="2000" dirty="0">
              <a:solidFill>
                <a:srgbClr val="0E161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E161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AE72BE16-95CF-436F-A715-A1C0C2B3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A2101A-5C41-4093-9D5B-D9B8017D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23889"/>
            <a:ext cx="7877908" cy="4768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Μερικά σημαντικά ορόσημα στη χημεία μοριακού ξενιστή και μοριακής ενθυλάκωσης: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Cryptands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Cryptophanes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B714DD48-FEC3-4DA2-86D8-B99751792F79}"/>
              </a:ext>
            </a:extLst>
          </p:cNvPr>
          <p:cNvSpPr txBox="1">
            <a:spLocks/>
          </p:cNvSpPr>
          <p:nvPr/>
        </p:nvSpPr>
        <p:spPr>
          <a:xfrm>
            <a:off x="703385" y="175158"/>
            <a:ext cx="7640516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Επεκτάσεις των μοριακών «κλωβών»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5C2E70-038C-4223-B4F2-B6E570333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8" r="56299" b="57231"/>
          <a:stretch/>
        </p:blipFill>
        <p:spPr>
          <a:xfrm>
            <a:off x="4003138" y="2505618"/>
            <a:ext cx="2580542" cy="27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0FBC35-8D6A-44F6-9490-45B4363F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603972"/>
            <a:ext cx="8257734" cy="367253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C524AD79-EF87-4218-9D7A-944F3A7D6D5B}"/>
              </a:ext>
            </a:extLst>
          </p:cNvPr>
          <p:cNvSpPr txBox="1">
            <a:spLocks/>
          </p:cNvSpPr>
          <p:nvPr/>
        </p:nvSpPr>
        <p:spPr>
          <a:xfrm>
            <a:off x="0" y="175158"/>
            <a:ext cx="9143999" cy="81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Cryptophanes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4B7AF-08A8-401F-ABE4-0B843ECA94A3}"/>
              </a:ext>
            </a:extLst>
          </p:cNvPr>
          <p:cNvSpPr txBox="1"/>
          <p:nvPr/>
        </p:nvSpPr>
        <p:spPr>
          <a:xfrm>
            <a:off x="516987" y="1417035"/>
            <a:ext cx="81100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André Collet </a:t>
            </a:r>
            <a:r>
              <a:rPr lang="el-GR" sz="2000" dirty="0">
                <a:latin typeface="Comic Sans MS" panose="030F0702030302020204" pitchFamily="66" charset="0"/>
              </a:rPr>
              <a:t>και </a:t>
            </a:r>
            <a:r>
              <a:rPr lang="en-US" sz="2000" dirty="0">
                <a:latin typeface="Comic Sans MS" panose="030F0702030302020204" pitchFamily="66" charset="0"/>
              </a:rPr>
              <a:t>Jacqueline </a:t>
            </a:r>
            <a:r>
              <a:rPr lang="en-US" sz="2000" dirty="0" err="1">
                <a:latin typeface="Comic Sans MS" panose="030F0702030302020204" pitchFamily="66" charset="0"/>
              </a:rPr>
              <a:t>Gabard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l-GR" sz="2000" dirty="0">
                <a:latin typeface="Comic Sans MS" panose="030F0702030302020204" pitchFamily="66" charset="0"/>
              </a:rPr>
              <a:t>το</a:t>
            </a:r>
            <a:r>
              <a:rPr lang="en-US" sz="2000" dirty="0">
                <a:latin typeface="Comic Sans MS" panose="030F0702030302020204" pitchFamily="66" charset="0"/>
              </a:rPr>
              <a:t> 1981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omic Sans MS" panose="030F0702030302020204" pitchFamily="66" charset="0"/>
              </a:rPr>
              <a:t>Αποτελούνται από δυο </a:t>
            </a:r>
            <a:r>
              <a:rPr lang="en-US" sz="2000" dirty="0">
                <a:latin typeface="Comic Sans MS" panose="030F0702030302020204" pitchFamily="66" charset="0"/>
              </a:rPr>
              <a:t>caps</a:t>
            </a:r>
            <a:r>
              <a:rPr lang="el-GR" sz="2000" dirty="0">
                <a:latin typeface="Comic Sans MS" panose="030F0702030302020204" pitchFamily="66" charset="0"/>
              </a:rPr>
              <a:t> </a:t>
            </a:r>
            <a:r>
              <a:rPr lang="el-GR" sz="2000" dirty="0" err="1">
                <a:latin typeface="Comic Sans MS" panose="030F0702030302020204" pitchFamily="66" charset="0"/>
              </a:rPr>
              <a:t>κυκλοτριβενζυλενίου</a:t>
            </a:r>
            <a:endParaRPr lang="el-GR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omic Sans MS" panose="030F0702030302020204" pitchFamily="66" charset="0"/>
              </a:rPr>
              <a:t>Ικανότητα να εγκλωβίζουν και να δεσμεύουν έντονα μόρια ή ιόντα με έναν εξαιρετικά επιλεκτικό τρόπο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omic Sans MS" panose="030F0702030302020204" pitchFamily="66" charset="0"/>
              </a:rPr>
              <a:t>Εγκλεισμός και η αποθήκευση αερίου υδρογόνου για πιθανή χρήση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l-GR" sz="2000" dirty="0">
                <a:latin typeface="Comic Sans MS" panose="030F0702030302020204" pitchFamily="66" charset="0"/>
              </a:rPr>
              <a:t>ως καύσιμο 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87CC7C2-F383-42AE-A85F-DBC3E822D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3481934"/>
            <a:ext cx="8724900" cy="24384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564A7AE-7759-4517-A51E-D8996ACF9B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7" r="8837" b="15969"/>
          <a:stretch/>
        </p:blipFill>
        <p:spPr>
          <a:xfrm>
            <a:off x="6799236" y="1489972"/>
            <a:ext cx="1901631" cy="9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512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νασκόπηση">
  <a:themeElements>
    <a:clrScheme name="Προσαρμοσμένο 14">
      <a:dk1>
        <a:srgbClr val="0E161C"/>
      </a:dk1>
      <a:lt1>
        <a:sysClr val="window" lastClr="FFFFFF"/>
      </a:lt1>
      <a:dk2>
        <a:srgbClr val="FFFFFF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Αίθουσα συσκέψεων (Ιόντα)</Template>
  <TotalTime>17240</TotalTime>
  <Words>869</Words>
  <Application>Microsoft Macintosh PowerPoint</Application>
  <PresentationFormat>On-screen Show (4:3)</PresentationFormat>
  <Paragraphs>189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Cooper Black</vt:lpstr>
      <vt:lpstr>Wingdings</vt:lpstr>
      <vt:lpstr>Wingdings 2</vt:lpstr>
      <vt:lpstr>HDOfficeLightV0</vt:lpstr>
      <vt:lpstr>Ανασκόπηση</vt:lpstr>
      <vt:lpstr>PowerPoint Presentation</vt:lpstr>
      <vt:lpstr>PowerPoint Presentation</vt:lpstr>
      <vt:lpstr>Δεσμοί</vt:lpstr>
      <vt:lpstr>Ιστορική αναδρομή…</vt:lpstr>
      <vt:lpstr>Ιστορική αναδρομή…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Συνολικά…</vt:lpstr>
      <vt:lpstr>Πρακτική προσέγγιση..</vt:lpstr>
      <vt:lpstr>Πρακτική προσέγγιση...</vt:lpstr>
      <vt:lpstr>Πρακτική προσέγγιση..</vt:lpstr>
      <vt:lpstr>Τί γίνεται όμως με τις πρωτεϊνες;</vt:lpstr>
      <vt:lpstr>Πρωτεΐνες και molecular encapsulation</vt:lpstr>
      <vt:lpstr>Βιομοριακές κάψουλες </vt:lpstr>
      <vt:lpstr>Συνθετικές κάψουλες</vt:lpstr>
      <vt:lpstr>Self-assembled μεταλλικοί «κλωβοί»</vt:lpstr>
      <vt:lpstr>Self-assembled μεταλλικοί «κλωβοί»</vt:lpstr>
      <vt:lpstr>Βιβλιογραφία</vt:lpstr>
      <vt:lpstr>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ENCAPSULTION</dc:title>
  <dc:creator>aspa</dc:creator>
  <cp:lastModifiedBy>thanassis</cp:lastModifiedBy>
  <cp:revision>129</cp:revision>
  <dcterms:created xsi:type="dcterms:W3CDTF">2019-05-02T10:34:06Z</dcterms:created>
  <dcterms:modified xsi:type="dcterms:W3CDTF">2019-05-23T13:28:06Z</dcterms:modified>
</cp:coreProperties>
</file>